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</p:sldIdLst>
  <p:sldSz cx="18288000" cy="10287000"/>
  <p:notesSz cx="6858000" cy="9144000"/>
  <p:embeddedFontLst>
    <p:embeddedFont>
      <p:font typeface="Gruppo" charset="0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-75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2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2.jpeg"/><Relationship Id="rId9" Type="http://schemas.openxmlformats.org/officeDocument/2006/relationships/image" Target="../media/image5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11.sv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31000"/>
            </a:blip>
            <a:stretch>
              <a:fillRect l="-1130" t="-10738" r="-1206" b="-1073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98730" y="523439"/>
            <a:ext cx="3633387" cy="2011623"/>
          </a:xfrm>
          <a:custGeom>
            <a:avLst/>
            <a:gdLst/>
            <a:ahLst/>
            <a:cxnLst/>
            <a:rect l="l" t="t" r="r" b="b"/>
            <a:pathLst>
              <a:path w="3633387" h="2011623">
                <a:moveTo>
                  <a:pt x="0" y="0"/>
                </a:moveTo>
                <a:lnTo>
                  <a:pt x="3633387" y="0"/>
                </a:lnTo>
                <a:lnTo>
                  <a:pt x="3633387" y="2011623"/>
                </a:lnTo>
                <a:lnTo>
                  <a:pt x="0" y="2011623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34171" y="523439"/>
            <a:ext cx="1391760" cy="1315727"/>
          </a:xfrm>
          <a:custGeom>
            <a:avLst/>
            <a:gdLst/>
            <a:ahLst/>
            <a:cxnLst/>
            <a:rect l="l" t="t" r="r" b="b"/>
            <a:pathLst>
              <a:path w="1391760" h="1315727">
                <a:moveTo>
                  <a:pt x="0" y="0"/>
                </a:moveTo>
                <a:lnTo>
                  <a:pt x="1391760" y="0"/>
                </a:lnTo>
                <a:lnTo>
                  <a:pt x="1391760" y="1315727"/>
                </a:lnTo>
                <a:lnTo>
                  <a:pt x="0" y="1315727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25162" y="6627900"/>
            <a:ext cx="2437676" cy="765172"/>
          </a:xfrm>
          <a:custGeom>
            <a:avLst/>
            <a:gdLst/>
            <a:ahLst/>
            <a:cxnLst/>
            <a:rect l="l" t="t" r="r" b="b"/>
            <a:pathLst>
              <a:path w="2437676" h="765172">
                <a:moveTo>
                  <a:pt x="0" y="0"/>
                </a:moveTo>
                <a:lnTo>
                  <a:pt x="2437676" y="0"/>
                </a:lnTo>
                <a:lnTo>
                  <a:pt x="2437676" y="765172"/>
                </a:lnTo>
                <a:lnTo>
                  <a:pt x="0" y="765172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180302" y="2030387"/>
            <a:ext cx="3927396" cy="801719"/>
          </a:xfrm>
          <a:custGeom>
            <a:avLst/>
            <a:gdLst/>
            <a:ahLst/>
            <a:cxnLst/>
            <a:rect l="l" t="t" r="r" b="b"/>
            <a:pathLst>
              <a:path w="3927396" h="801719">
                <a:moveTo>
                  <a:pt x="0" y="0"/>
                </a:moveTo>
                <a:lnTo>
                  <a:pt x="3927396" y="0"/>
                </a:lnTo>
                <a:lnTo>
                  <a:pt x="3927396" y="801719"/>
                </a:lnTo>
                <a:lnTo>
                  <a:pt x="0" y="801719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print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2319036" y="419624"/>
            <a:ext cx="3633387" cy="2011623"/>
          </a:xfrm>
          <a:custGeom>
            <a:avLst/>
            <a:gdLst/>
            <a:ahLst/>
            <a:cxnLst/>
            <a:rect l="l" t="t" r="r" b="b"/>
            <a:pathLst>
              <a:path w="3633387" h="2011623">
                <a:moveTo>
                  <a:pt x="0" y="0"/>
                </a:moveTo>
                <a:lnTo>
                  <a:pt x="3633388" y="0"/>
                </a:lnTo>
                <a:lnTo>
                  <a:pt x="3633388" y="2011622"/>
                </a:lnTo>
                <a:lnTo>
                  <a:pt x="0" y="2011622"/>
                </a:lnTo>
                <a:lnTo>
                  <a:pt x="0" y="0"/>
                </a:lnTo>
                <a:close/>
              </a:path>
            </a:pathLst>
          </a:custGeom>
          <a:blipFill>
            <a:blip r:embed="rId13" cstate="print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325931" y="724230"/>
            <a:ext cx="2992980" cy="8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8"/>
              </a:lnSpc>
            </a:pPr>
            <a:r>
              <a:rPr lang="en-US" sz="4856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StayTech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7802647"/>
            <a:ext cx="18288000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4"/>
              </a:lnSpc>
            </a:pPr>
            <a:r>
              <a:rPr lang="en-US" sz="3974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Using Python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4098931"/>
            <a:ext cx="18288000" cy="1376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46"/>
              </a:lnSpc>
            </a:pPr>
            <a:r>
              <a:rPr lang="en-US" sz="9799">
                <a:solidFill>
                  <a:srgbClr val="99FFFF"/>
                </a:solidFill>
                <a:latin typeface="Gruppo"/>
                <a:ea typeface="Gruppo"/>
                <a:cs typeface="Gruppo"/>
                <a:sym typeface="Gruppo"/>
              </a:rPr>
              <a:t>Retail Sales Highlights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9191625"/>
            <a:ext cx="18288000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5"/>
              </a:lnSpc>
            </a:pPr>
            <a:r>
              <a:rPr lang="en-US" sz="3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Akshat Bansal            Mann Chavda             Meet Dave              Heman Darji              Meet Vastani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77421"/>
          </a:xfrm>
          <a:custGeom>
            <a:avLst/>
            <a:gdLst/>
            <a:ahLst/>
            <a:cxnLst/>
            <a:rect l="l" t="t" r="r" b="b"/>
            <a:pathLst>
              <a:path w="18213524" h="10245107">
                <a:moveTo>
                  <a:pt x="0" y="0"/>
                </a:moveTo>
                <a:lnTo>
                  <a:pt x="18213524" y="0"/>
                </a:lnTo>
                <a:lnTo>
                  <a:pt x="18213524" y="10245107"/>
                </a:lnTo>
                <a:lnTo>
                  <a:pt x="0" y="1024510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ö</a:t>
            </a:r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990600" y="266700"/>
            <a:ext cx="678409" cy="641347"/>
          </a:xfrm>
          <a:custGeom>
            <a:avLst/>
            <a:gdLst/>
            <a:ahLst/>
            <a:cxnLst/>
            <a:rect l="l" t="t" r="r" b="b"/>
            <a:pathLst>
              <a:path w="678409" h="641347">
                <a:moveTo>
                  <a:pt x="0" y="0"/>
                </a:moveTo>
                <a:lnTo>
                  <a:pt x="678408" y="0"/>
                </a:lnTo>
                <a:lnTo>
                  <a:pt x="678408" y="641346"/>
                </a:lnTo>
                <a:lnTo>
                  <a:pt x="0" y="64134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6800" y="419100"/>
            <a:ext cx="546097" cy="381000"/>
          </a:xfrm>
          <a:custGeom>
            <a:avLst/>
            <a:gdLst/>
            <a:ahLst/>
            <a:cxnLst/>
            <a:rect l="l" t="t" r="r" b="b"/>
            <a:pathLst>
              <a:path w="546097" h="495300">
                <a:moveTo>
                  <a:pt x="0" y="0"/>
                </a:moveTo>
                <a:lnTo>
                  <a:pt x="546097" y="0"/>
                </a:lnTo>
                <a:lnTo>
                  <a:pt x="546097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1000" y="8496300"/>
            <a:ext cx="17603398" cy="4068588"/>
          </a:xfrm>
          <a:custGeom>
            <a:avLst/>
            <a:gdLst/>
            <a:ahLst/>
            <a:cxnLst/>
            <a:rect l="l" t="t" r="r" b="b"/>
            <a:pathLst>
              <a:path w="17603398" h="3763788">
                <a:moveTo>
                  <a:pt x="0" y="0"/>
                </a:moveTo>
                <a:lnTo>
                  <a:pt x="17603398" y="0"/>
                </a:lnTo>
                <a:lnTo>
                  <a:pt x="17603398" y="3763788"/>
                </a:lnTo>
                <a:lnTo>
                  <a:pt x="0" y="3763788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71064" y="0"/>
            <a:ext cx="847369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62"/>
              </a:lnSpc>
              <a:spcBef>
                <a:spcPct val="0"/>
              </a:spcBef>
            </a:pPr>
            <a:r>
              <a:rPr lang="en-US" sz="7000" dirty="0" smtClean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Source Code</a:t>
            </a:r>
            <a:endParaRPr lang="en-US" sz="7000" dirty="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7" name="Freeform 7"/>
          <p:cNvSpPr/>
          <p:nvPr/>
        </p:nvSpPr>
        <p:spPr>
          <a:xfrm rot="-10800000">
            <a:off x="12268200" y="266700"/>
            <a:ext cx="964416" cy="577177"/>
          </a:xfrm>
          <a:custGeom>
            <a:avLst/>
            <a:gdLst/>
            <a:ahLst/>
            <a:cxnLst/>
            <a:rect l="l" t="t" r="r" b="b"/>
            <a:pathLst>
              <a:path w="964416" h="577177">
                <a:moveTo>
                  <a:pt x="0" y="0"/>
                </a:moveTo>
                <a:lnTo>
                  <a:pt x="964416" y="0"/>
                </a:lnTo>
                <a:lnTo>
                  <a:pt x="964416" y="577177"/>
                </a:lnTo>
                <a:lnTo>
                  <a:pt x="0" y="577177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53000" y="266700"/>
            <a:ext cx="964416" cy="577177"/>
          </a:xfrm>
          <a:custGeom>
            <a:avLst/>
            <a:gdLst/>
            <a:ahLst/>
            <a:cxnLst/>
            <a:rect l="l" t="t" r="r" b="b"/>
            <a:pathLst>
              <a:path w="964416" h="577177">
                <a:moveTo>
                  <a:pt x="0" y="0"/>
                </a:moveTo>
                <a:lnTo>
                  <a:pt x="964415" y="0"/>
                </a:lnTo>
                <a:lnTo>
                  <a:pt x="964415" y="577177"/>
                </a:lnTo>
                <a:lnTo>
                  <a:pt x="0" y="577177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52600" y="419100"/>
            <a:ext cx="1812712" cy="36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5"/>
              </a:lnSpc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StayTech</a:t>
            </a:r>
          </a:p>
        </p:txBody>
      </p:sp>
      <p:pic>
        <p:nvPicPr>
          <p:cNvPr id="1036" name="Picture 12" descr="C:\Users\admin\Music\Screenshot 2024-11-29 222453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2000" y="1028700"/>
            <a:ext cx="8458086" cy="4023360"/>
          </a:xfrm>
          <a:prstGeom prst="rect">
            <a:avLst/>
          </a:prstGeom>
          <a:noFill/>
        </p:spPr>
      </p:pic>
      <p:pic>
        <p:nvPicPr>
          <p:cNvPr id="1038" name="Picture 14" descr="C:\Users\admin\Music\Screenshot 2024-11-29 222706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29400" y="5143500"/>
            <a:ext cx="10695258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77421"/>
          </a:xfrm>
          <a:custGeom>
            <a:avLst/>
            <a:gdLst/>
            <a:ahLst/>
            <a:cxnLst/>
            <a:rect l="l" t="t" r="r" b="b"/>
            <a:pathLst>
              <a:path w="18213524" h="10245107">
                <a:moveTo>
                  <a:pt x="0" y="0"/>
                </a:moveTo>
                <a:lnTo>
                  <a:pt x="18213524" y="0"/>
                </a:lnTo>
                <a:lnTo>
                  <a:pt x="18213524" y="10245107"/>
                </a:lnTo>
                <a:lnTo>
                  <a:pt x="0" y="1024510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0600" y="266700"/>
            <a:ext cx="678409" cy="641347"/>
          </a:xfrm>
          <a:custGeom>
            <a:avLst/>
            <a:gdLst/>
            <a:ahLst/>
            <a:cxnLst/>
            <a:rect l="l" t="t" r="r" b="b"/>
            <a:pathLst>
              <a:path w="678409" h="641347">
                <a:moveTo>
                  <a:pt x="0" y="0"/>
                </a:moveTo>
                <a:lnTo>
                  <a:pt x="678408" y="0"/>
                </a:lnTo>
                <a:lnTo>
                  <a:pt x="678408" y="641346"/>
                </a:lnTo>
                <a:lnTo>
                  <a:pt x="0" y="64134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6800" y="419100"/>
            <a:ext cx="546097" cy="381000"/>
          </a:xfrm>
          <a:custGeom>
            <a:avLst/>
            <a:gdLst/>
            <a:ahLst/>
            <a:cxnLst/>
            <a:rect l="l" t="t" r="r" b="b"/>
            <a:pathLst>
              <a:path w="546097" h="495300">
                <a:moveTo>
                  <a:pt x="0" y="0"/>
                </a:moveTo>
                <a:lnTo>
                  <a:pt x="546097" y="0"/>
                </a:lnTo>
                <a:lnTo>
                  <a:pt x="546097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2301" y="8405106"/>
            <a:ext cx="17603398" cy="3763788"/>
          </a:xfrm>
          <a:custGeom>
            <a:avLst/>
            <a:gdLst/>
            <a:ahLst/>
            <a:cxnLst/>
            <a:rect l="l" t="t" r="r" b="b"/>
            <a:pathLst>
              <a:path w="17603398" h="3763788">
                <a:moveTo>
                  <a:pt x="0" y="0"/>
                </a:moveTo>
                <a:lnTo>
                  <a:pt x="17603398" y="0"/>
                </a:lnTo>
                <a:lnTo>
                  <a:pt x="17603398" y="3763788"/>
                </a:lnTo>
                <a:lnTo>
                  <a:pt x="0" y="3763788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71064" y="0"/>
            <a:ext cx="847369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62"/>
              </a:lnSpc>
              <a:spcBef>
                <a:spcPct val="0"/>
              </a:spcBef>
            </a:pPr>
            <a:r>
              <a:rPr lang="en-US" sz="7000" dirty="0" smtClean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Source Code</a:t>
            </a:r>
            <a:endParaRPr lang="en-US" sz="7000" dirty="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7" name="Freeform 7"/>
          <p:cNvSpPr/>
          <p:nvPr/>
        </p:nvSpPr>
        <p:spPr>
          <a:xfrm rot="-10800000">
            <a:off x="12268200" y="266700"/>
            <a:ext cx="964416" cy="577177"/>
          </a:xfrm>
          <a:custGeom>
            <a:avLst/>
            <a:gdLst/>
            <a:ahLst/>
            <a:cxnLst/>
            <a:rect l="l" t="t" r="r" b="b"/>
            <a:pathLst>
              <a:path w="964416" h="577177">
                <a:moveTo>
                  <a:pt x="0" y="0"/>
                </a:moveTo>
                <a:lnTo>
                  <a:pt x="964416" y="0"/>
                </a:lnTo>
                <a:lnTo>
                  <a:pt x="964416" y="577177"/>
                </a:lnTo>
                <a:lnTo>
                  <a:pt x="0" y="577177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53000" y="266700"/>
            <a:ext cx="964416" cy="577177"/>
          </a:xfrm>
          <a:custGeom>
            <a:avLst/>
            <a:gdLst/>
            <a:ahLst/>
            <a:cxnLst/>
            <a:rect l="l" t="t" r="r" b="b"/>
            <a:pathLst>
              <a:path w="964416" h="577177">
                <a:moveTo>
                  <a:pt x="0" y="0"/>
                </a:moveTo>
                <a:lnTo>
                  <a:pt x="964415" y="0"/>
                </a:lnTo>
                <a:lnTo>
                  <a:pt x="964415" y="577177"/>
                </a:lnTo>
                <a:lnTo>
                  <a:pt x="0" y="577177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52600" y="419100"/>
            <a:ext cx="1812712" cy="36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5"/>
              </a:lnSpc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StayTech</a:t>
            </a:r>
          </a:p>
        </p:txBody>
      </p:sp>
      <p:pic>
        <p:nvPicPr>
          <p:cNvPr id="24580" name="Picture 4" descr="C:\Users\admin\Music\Screenshot 2024-11-29 222738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04800" y="1257300"/>
            <a:ext cx="8947923" cy="3840480"/>
          </a:xfrm>
          <a:prstGeom prst="rect">
            <a:avLst/>
          </a:prstGeom>
          <a:noFill/>
        </p:spPr>
      </p:pic>
      <p:pic>
        <p:nvPicPr>
          <p:cNvPr id="24582" name="Picture 6" descr="C:\Users\admin\Music\Screenshot 2024-11-29 222837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601200" y="1257299"/>
            <a:ext cx="8215789" cy="4389120"/>
          </a:xfrm>
          <a:prstGeom prst="rect">
            <a:avLst/>
          </a:prstGeom>
          <a:noFill/>
        </p:spPr>
      </p:pic>
      <p:pic>
        <p:nvPicPr>
          <p:cNvPr id="24584" name="Picture 8" descr="C:\Users\admin\Music\Screenshot 2024-11-29 222917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819400" y="5981700"/>
            <a:ext cx="11869617" cy="274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31000"/>
            </a:blip>
            <a:stretch>
              <a:fillRect l="-1130" t="-10738" r="-1206" b="-1073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3890" y="4137689"/>
            <a:ext cx="3633387" cy="2011623"/>
          </a:xfrm>
          <a:custGeom>
            <a:avLst/>
            <a:gdLst/>
            <a:ahLst/>
            <a:cxnLst/>
            <a:rect l="l" t="t" r="r" b="b"/>
            <a:pathLst>
              <a:path w="3633387" h="2011623">
                <a:moveTo>
                  <a:pt x="0" y="0"/>
                </a:moveTo>
                <a:lnTo>
                  <a:pt x="3633388" y="0"/>
                </a:lnTo>
                <a:lnTo>
                  <a:pt x="3633388" y="2011622"/>
                </a:lnTo>
                <a:lnTo>
                  <a:pt x="0" y="201162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34171" y="523439"/>
            <a:ext cx="1391760" cy="1315727"/>
          </a:xfrm>
          <a:custGeom>
            <a:avLst/>
            <a:gdLst/>
            <a:ahLst/>
            <a:cxnLst/>
            <a:rect l="l" t="t" r="r" b="b"/>
            <a:pathLst>
              <a:path w="1391760" h="1315727">
                <a:moveTo>
                  <a:pt x="0" y="0"/>
                </a:moveTo>
                <a:lnTo>
                  <a:pt x="1391760" y="0"/>
                </a:lnTo>
                <a:lnTo>
                  <a:pt x="1391760" y="1315727"/>
                </a:lnTo>
                <a:lnTo>
                  <a:pt x="0" y="1315727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14540" y="8451955"/>
            <a:ext cx="6658920" cy="1359319"/>
          </a:xfrm>
          <a:custGeom>
            <a:avLst/>
            <a:gdLst/>
            <a:ahLst/>
            <a:cxnLst/>
            <a:rect l="l" t="t" r="r" b="b"/>
            <a:pathLst>
              <a:path w="6658920" h="1359319">
                <a:moveTo>
                  <a:pt x="0" y="0"/>
                </a:moveTo>
                <a:lnTo>
                  <a:pt x="6658920" y="0"/>
                </a:lnTo>
                <a:lnTo>
                  <a:pt x="6658920" y="1359319"/>
                </a:lnTo>
                <a:lnTo>
                  <a:pt x="0" y="1359319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4363159" y="4137689"/>
            <a:ext cx="3633387" cy="2011623"/>
          </a:xfrm>
          <a:custGeom>
            <a:avLst/>
            <a:gdLst/>
            <a:ahLst/>
            <a:cxnLst/>
            <a:rect l="l" t="t" r="r" b="b"/>
            <a:pathLst>
              <a:path w="3633387" h="2011623">
                <a:moveTo>
                  <a:pt x="0" y="0"/>
                </a:moveTo>
                <a:lnTo>
                  <a:pt x="3633388" y="0"/>
                </a:lnTo>
                <a:lnTo>
                  <a:pt x="3633388" y="2011622"/>
                </a:lnTo>
                <a:lnTo>
                  <a:pt x="0" y="2011622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print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25931" y="724230"/>
            <a:ext cx="2992980" cy="8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8"/>
              </a:lnSpc>
            </a:pPr>
            <a:r>
              <a:rPr lang="en-US" sz="4856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StayTech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62966" y="4330595"/>
            <a:ext cx="9962069" cy="177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36"/>
              </a:lnSpc>
            </a:pPr>
            <a:r>
              <a:rPr lang="en-US" sz="12698">
                <a:solidFill>
                  <a:srgbClr val="99FFFF"/>
                </a:solidFill>
                <a:latin typeface="Gruppo"/>
                <a:ea typeface="Gruppo"/>
                <a:cs typeface="Gruppo"/>
                <a:sym typeface="Gruppo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5197" y="552117"/>
            <a:ext cx="678409" cy="641347"/>
          </a:xfrm>
          <a:custGeom>
            <a:avLst/>
            <a:gdLst/>
            <a:ahLst/>
            <a:cxnLst/>
            <a:rect l="l" t="t" r="r" b="b"/>
            <a:pathLst>
              <a:path w="678409" h="641347">
                <a:moveTo>
                  <a:pt x="0" y="0"/>
                </a:moveTo>
                <a:lnTo>
                  <a:pt x="678408" y="0"/>
                </a:lnTo>
                <a:lnTo>
                  <a:pt x="678408" y="641346"/>
                </a:lnTo>
                <a:lnTo>
                  <a:pt x="0" y="64134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622297"/>
            <a:ext cx="546097" cy="495300"/>
          </a:xfrm>
          <a:custGeom>
            <a:avLst/>
            <a:gdLst/>
            <a:ahLst/>
            <a:cxnLst/>
            <a:rect l="l" t="t" r="r" b="b"/>
            <a:pathLst>
              <a:path w="546097" h="495300">
                <a:moveTo>
                  <a:pt x="0" y="0"/>
                </a:moveTo>
                <a:lnTo>
                  <a:pt x="546097" y="0"/>
                </a:lnTo>
                <a:lnTo>
                  <a:pt x="546097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2301" y="8405106"/>
            <a:ext cx="17603398" cy="3763788"/>
          </a:xfrm>
          <a:custGeom>
            <a:avLst/>
            <a:gdLst/>
            <a:ahLst/>
            <a:cxnLst/>
            <a:rect l="l" t="t" r="r" b="b"/>
            <a:pathLst>
              <a:path w="17603398" h="3763788">
                <a:moveTo>
                  <a:pt x="0" y="0"/>
                </a:moveTo>
                <a:lnTo>
                  <a:pt x="17603398" y="0"/>
                </a:lnTo>
                <a:lnTo>
                  <a:pt x="17603398" y="3763788"/>
                </a:lnTo>
                <a:lnTo>
                  <a:pt x="0" y="3763788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2388504" y="740112"/>
            <a:ext cx="964416" cy="577177"/>
          </a:xfrm>
          <a:custGeom>
            <a:avLst/>
            <a:gdLst/>
            <a:ahLst/>
            <a:cxnLst/>
            <a:rect l="l" t="t" r="r" b="b"/>
            <a:pathLst>
              <a:path w="964416" h="577177">
                <a:moveTo>
                  <a:pt x="0" y="0"/>
                </a:moveTo>
                <a:lnTo>
                  <a:pt x="964415" y="0"/>
                </a:lnTo>
                <a:lnTo>
                  <a:pt x="964415" y="577176"/>
                </a:lnTo>
                <a:lnTo>
                  <a:pt x="0" y="577176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92208" y="663075"/>
            <a:ext cx="964416" cy="577177"/>
          </a:xfrm>
          <a:custGeom>
            <a:avLst/>
            <a:gdLst/>
            <a:ahLst/>
            <a:cxnLst/>
            <a:rect l="l" t="t" r="r" b="b"/>
            <a:pathLst>
              <a:path w="964416" h="577177">
                <a:moveTo>
                  <a:pt x="0" y="0"/>
                </a:moveTo>
                <a:lnTo>
                  <a:pt x="964416" y="0"/>
                </a:lnTo>
                <a:lnTo>
                  <a:pt x="964416" y="577177"/>
                </a:lnTo>
                <a:lnTo>
                  <a:pt x="0" y="577177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76070" y="698564"/>
            <a:ext cx="1812712" cy="36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5"/>
              </a:lnSpc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StayTech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391" y="1906016"/>
            <a:ext cx="3073476" cy="70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0"/>
              </a:lnSpc>
            </a:pPr>
            <a:r>
              <a:rPr lang="en-US" sz="5000">
                <a:solidFill>
                  <a:srgbClr val="99FFFF"/>
                </a:solidFill>
                <a:latin typeface="Gruppo"/>
                <a:ea typeface="Gruppo"/>
                <a:cs typeface="Gruppo"/>
                <a:sym typeface="Gruppo"/>
              </a:rPr>
              <a:t>Objective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729380"/>
            <a:ext cx="10096500" cy="3898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Understand sales fluctuations across months and years.</a:t>
            </a:r>
          </a:p>
          <a:p>
            <a:pPr algn="l">
              <a:lnSpc>
                <a:spcPts val="3776"/>
              </a:lnSpc>
            </a:pPr>
            <a:endParaRPr lang="en-US" sz="3500" dirty="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Identify key revenue trends over time.</a:t>
            </a:r>
          </a:p>
          <a:p>
            <a:pPr algn="l">
              <a:lnSpc>
                <a:spcPts val="3776"/>
              </a:lnSpc>
            </a:pPr>
            <a:endParaRPr lang="en-US" sz="3500" dirty="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Highlight top-performing products in terms of sales and revenue.</a:t>
            </a:r>
          </a:p>
          <a:p>
            <a:pPr algn="l">
              <a:lnSpc>
                <a:spcPts val="3776"/>
              </a:lnSpc>
            </a:pPr>
            <a:endParaRPr lang="en-US" sz="3500" dirty="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08391" y="6431870"/>
            <a:ext cx="2592967" cy="70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0"/>
              </a:lnSpc>
            </a:pPr>
            <a:r>
              <a:rPr lang="en-US" sz="5000">
                <a:solidFill>
                  <a:srgbClr val="99FFFF"/>
                </a:solidFill>
                <a:latin typeface="Gruppo"/>
                <a:ea typeface="Gruppo"/>
                <a:cs typeface="Gruppo"/>
                <a:sym typeface="Gruppo"/>
              </a:rPr>
              <a:t>Dataset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0131" y="7259914"/>
            <a:ext cx="9394417" cy="96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Retail sales data (e.g., CSV file with sales, revenue, date, product).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47915" y="443231"/>
            <a:ext cx="5849298" cy="109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8"/>
              </a:lnSpc>
              <a:spcBef>
                <a:spcPct val="0"/>
              </a:spcBef>
            </a:pPr>
            <a:r>
              <a:rPr lang="en-US" sz="77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Introduction</a:t>
            </a:r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="" xmlns:a16="http://schemas.microsoft.com/office/drawing/2014/main" id="{7E013412-6DD5-2EC5-D93C-BC9B5D7C684C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50139" y="2276408"/>
            <a:ext cx="5566362" cy="58219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5197" y="552117"/>
            <a:ext cx="678409" cy="641347"/>
          </a:xfrm>
          <a:custGeom>
            <a:avLst/>
            <a:gdLst/>
            <a:ahLst/>
            <a:cxnLst/>
            <a:rect l="l" t="t" r="r" b="b"/>
            <a:pathLst>
              <a:path w="678409" h="641347">
                <a:moveTo>
                  <a:pt x="0" y="0"/>
                </a:moveTo>
                <a:lnTo>
                  <a:pt x="678408" y="0"/>
                </a:lnTo>
                <a:lnTo>
                  <a:pt x="678408" y="641346"/>
                </a:lnTo>
                <a:lnTo>
                  <a:pt x="0" y="64134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622297"/>
            <a:ext cx="546097" cy="495300"/>
          </a:xfrm>
          <a:custGeom>
            <a:avLst/>
            <a:gdLst/>
            <a:ahLst/>
            <a:cxnLst/>
            <a:rect l="l" t="t" r="r" b="b"/>
            <a:pathLst>
              <a:path w="546097" h="495300">
                <a:moveTo>
                  <a:pt x="0" y="0"/>
                </a:moveTo>
                <a:lnTo>
                  <a:pt x="546097" y="0"/>
                </a:lnTo>
                <a:lnTo>
                  <a:pt x="546097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2301" y="8405106"/>
            <a:ext cx="17603398" cy="3763788"/>
          </a:xfrm>
          <a:custGeom>
            <a:avLst/>
            <a:gdLst/>
            <a:ahLst/>
            <a:cxnLst/>
            <a:rect l="l" t="t" r="r" b="b"/>
            <a:pathLst>
              <a:path w="17603398" h="3763788">
                <a:moveTo>
                  <a:pt x="0" y="0"/>
                </a:moveTo>
                <a:lnTo>
                  <a:pt x="17603398" y="0"/>
                </a:lnTo>
                <a:lnTo>
                  <a:pt x="17603398" y="3763788"/>
                </a:lnTo>
                <a:lnTo>
                  <a:pt x="0" y="3763788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84165" y="157920"/>
            <a:ext cx="9361337" cy="191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2"/>
              </a:lnSpc>
              <a:spcBef>
                <a:spcPct val="0"/>
              </a:spcBef>
            </a:pPr>
            <a:r>
              <a:rPr lang="en-US" sz="7000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Seasonal Sales Patterns Overview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12939419" y="755714"/>
            <a:ext cx="964416" cy="577177"/>
          </a:xfrm>
          <a:custGeom>
            <a:avLst/>
            <a:gdLst/>
            <a:ahLst/>
            <a:cxnLst/>
            <a:rect l="l" t="t" r="r" b="b"/>
            <a:pathLst>
              <a:path w="964416" h="577177">
                <a:moveTo>
                  <a:pt x="0" y="0"/>
                </a:moveTo>
                <a:lnTo>
                  <a:pt x="964416" y="0"/>
                </a:lnTo>
                <a:lnTo>
                  <a:pt x="964416" y="577176"/>
                </a:lnTo>
                <a:lnTo>
                  <a:pt x="0" y="577176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384165" y="755714"/>
            <a:ext cx="964416" cy="577177"/>
          </a:xfrm>
          <a:custGeom>
            <a:avLst/>
            <a:gdLst/>
            <a:ahLst/>
            <a:cxnLst/>
            <a:rect l="l" t="t" r="r" b="b"/>
            <a:pathLst>
              <a:path w="964416" h="577177">
                <a:moveTo>
                  <a:pt x="0" y="0"/>
                </a:moveTo>
                <a:lnTo>
                  <a:pt x="964416" y="0"/>
                </a:lnTo>
                <a:lnTo>
                  <a:pt x="964416" y="577176"/>
                </a:lnTo>
                <a:lnTo>
                  <a:pt x="0" y="577176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76070" y="698564"/>
            <a:ext cx="1812712" cy="36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5"/>
              </a:lnSpc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StayTech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683535"/>
            <a:ext cx="4330002" cy="70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0"/>
              </a:lnSpc>
            </a:pPr>
            <a:r>
              <a:rPr lang="en-US" sz="5000">
                <a:solidFill>
                  <a:srgbClr val="99FFFF"/>
                </a:solidFill>
                <a:latin typeface="Gruppo"/>
                <a:ea typeface="Gruppo"/>
                <a:cs typeface="Gruppo"/>
                <a:sym typeface="Gruppo"/>
              </a:rPr>
              <a:t>Key Insights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5197" y="3540154"/>
            <a:ext cx="16557033" cy="287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How sales change month by month.</a:t>
            </a:r>
          </a:p>
          <a:p>
            <a:pPr algn="l">
              <a:lnSpc>
                <a:spcPts val="3776"/>
              </a:lnSpc>
            </a:pPr>
            <a:endParaRPr lang="en-US" sz="350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Identifies peak sales periods.</a:t>
            </a:r>
          </a:p>
          <a:p>
            <a:pPr algn="l">
              <a:lnSpc>
                <a:spcPts val="3776"/>
              </a:lnSpc>
            </a:pPr>
            <a:endParaRPr lang="en-US" sz="350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Helps businesses anticipate inventory needs and promotional opportunities.</a:t>
            </a:r>
          </a:p>
          <a:p>
            <a:pPr algn="l">
              <a:lnSpc>
                <a:spcPts val="3776"/>
              </a:lnSpc>
            </a:pPr>
            <a:endParaRPr lang="en-US" sz="350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6584788"/>
            <a:ext cx="3090303" cy="70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0"/>
              </a:lnSpc>
            </a:pPr>
            <a:r>
              <a:rPr lang="en-US" sz="5000">
                <a:solidFill>
                  <a:srgbClr val="99FFFF"/>
                </a:solidFill>
                <a:latin typeface="Gruppo"/>
                <a:ea typeface="Gruppo"/>
                <a:cs typeface="Gruppo"/>
                <a:sym typeface="Gruppo"/>
              </a:rPr>
              <a:t>Grouping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458214"/>
            <a:ext cx="16230600" cy="49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Sales data grouped by month and year for better seasonal understanding.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5197" y="552117"/>
            <a:ext cx="678409" cy="641347"/>
          </a:xfrm>
          <a:custGeom>
            <a:avLst/>
            <a:gdLst/>
            <a:ahLst/>
            <a:cxnLst/>
            <a:rect l="l" t="t" r="r" b="b"/>
            <a:pathLst>
              <a:path w="678409" h="641347">
                <a:moveTo>
                  <a:pt x="0" y="0"/>
                </a:moveTo>
                <a:lnTo>
                  <a:pt x="678408" y="0"/>
                </a:lnTo>
                <a:lnTo>
                  <a:pt x="678408" y="641346"/>
                </a:lnTo>
                <a:lnTo>
                  <a:pt x="0" y="64134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622297"/>
            <a:ext cx="546097" cy="495300"/>
          </a:xfrm>
          <a:custGeom>
            <a:avLst/>
            <a:gdLst/>
            <a:ahLst/>
            <a:cxnLst/>
            <a:rect l="l" t="t" r="r" b="b"/>
            <a:pathLst>
              <a:path w="546097" h="495300">
                <a:moveTo>
                  <a:pt x="0" y="0"/>
                </a:moveTo>
                <a:lnTo>
                  <a:pt x="546097" y="0"/>
                </a:lnTo>
                <a:lnTo>
                  <a:pt x="546097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2301" y="8405106"/>
            <a:ext cx="17603398" cy="3763788"/>
          </a:xfrm>
          <a:custGeom>
            <a:avLst/>
            <a:gdLst/>
            <a:ahLst/>
            <a:cxnLst/>
            <a:rect l="l" t="t" r="r" b="b"/>
            <a:pathLst>
              <a:path w="17603398" h="3763788">
                <a:moveTo>
                  <a:pt x="0" y="0"/>
                </a:moveTo>
                <a:lnTo>
                  <a:pt x="17603398" y="0"/>
                </a:lnTo>
                <a:lnTo>
                  <a:pt x="17603398" y="3763788"/>
                </a:lnTo>
                <a:lnTo>
                  <a:pt x="0" y="3763788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88856" y="298871"/>
            <a:ext cx="9361337" cy="191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2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Heatmap of Seasonal Sales Patterns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13750192" y="829008"/>
            <a:ext cx="964416" cy="577177"/>
          </a:xfrm>
          <a:custGeom>
            <a:avLst/>
            <a:gdLst/>
            <a:ahLst/>
            <a:cxnLst/>
            <a:rect l="l" t="t" r="r" b="b"/>
            <a:pathLst>
              <a:path w="964416" h="577177">
                <a:moveTo>
                  <a:pt x="0" y="0"/>
                </a:moveTo>
                <a:lnTo>
                  <a:pt x="964416" y="0"/>
                </a:lnTo>
                <a:lnTo>
                  <a:pt x="964416" y="577177"/>
                </a:lnTo>
                <a:lnTo>
                  <a:pt x="0" y="577177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424440" y="829008"/>
            <a:ext cx="964416" cy="577177"/>
          </a:xfrm>
          <a:custGeom>
            <a:avLst/>
            <a:gdLst/>
            <a:ahLst/>
            <a:cxnLst/>
            <a:rect l="l" t="t" r="r" b="b"/>
            <a:pathLst>
              <a:path w="964416" h="577177">
                <a:moveTo>
                  <a:pt x="0" y="0"/>
                </a:moveTo>
                <a:lnTo>
                  <a:pt x="964416" y="0"/>
                </a:lnTo>
                <a:lnTo>
                  <a:pt x="964416" y="577177"/>
                </a:lnTo>
                <a:lnTo>
                  <a:pt x="0" y="577177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76070" y="698564"/>
            <a:ext cx="1812712" cy="36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5"/>
              </a:lnSpc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StayTech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67024" y="2984325"/>
            <a:ext cx="12336726" cy="70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0"/>
              </a:lnSpc>
            </a:pPr>
            <a:r>
              <a:rPr lang="en-US" sz="5000">
                <a:solidFill>
                  <a:srgbClr val="99FFFF"/>
                </a:solidFill>
                <a:latin typeface="Gruppo"/>
                <a:ea typeface="Gruppo"/>
                <a:cs typeface="Gruppo"/>
                <a:sym typeface="Gruppo"/>
              </a:rPr>
              <a:t>Heatmap: Monthly Sales Across Years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66939" y="3888569"/>
            <a:ext cx="12536811" cy="477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Visualization: Heatmap displaying sales per month across different years.</a:t>
            </a:r>
          </a:p>
          <a:p>
            <a:pPr algn="l">
              <a:lnSpc>
                <a:spcPts val="3776"/>
              </a:lnSpc>
            </a:pPr>
            <a:endParaRPr lang="en-US" sz="350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Color Representation: </a:t>
            </a:r>
          </a:p>
          <a:p>
            <a:pPr algn="l">
              <a:lnSpc>
                <a:spcPts val="3776"/>
              </a:lnSpc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                  o Darker colors show lower sales.</a:t>
            </a:r>
          </a:p>
          <a:p>
            <a:pPr algn="l">
              <a:lnSpc>
                <a:spcPts val="3776"/>
              </a:lnSpc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                  o Brighter colors highlight higher sales periods.</a:t>
            </a:r>
          </a:p>
          <a:p>
            <a:pPr algn="l">
              <a:lnSpc>
                <a:spcPts val="3776"/>
              </a:lnSpc>
            </a:pPr>
            <a:endParaRPr lang="en-US" sz="350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Insight: Clearly identifies months with consistently high sales across years.</a:t>
            </a:r>
          </a:p>
          <a:p>
            <a:pPr algn="l">
              <a:lnSpc>
                <a:spcPts val="3776"/>
              </a:lnSpc>
            </a:pPr>
            <a:endParaRPr lang="en-US" sz="350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="" xmlns:a16="http://schemas.microsoft.com/office/drawing/2014/main" id="{07CAA686-263A-D137-9053-79F11C3294E4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8976" y="2020243"/>
            <a:ext cx="4333798" cy="62465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9923" y="-112456"/>
            <a:ext cx="18687845" cy="10511913"/>
          </a:xfrm>
          <a:custGeom>
            <a:avLst/>
            <a:gdLst/>
            <a:ahLst/>
            <a:cxnLst/>
            <a:rect l="l" t="t" r="r" b="b"/>
            <a:pathLst>
              <a:path w="18687845" h="10511913">
                <a:moveTo>
                  <a:pt x="0" y="0"/>
                </a:moveTo>
                <a:lnTo>
                  <a:pt x="18687846" y="0"/>
                </a:lnTo>
                <a:lnTo>
                  <a:pt x="18687846" y="10511912"/>
                </a:lnTo>
                <a:lnTo>
                  <a:pt x="0" y="1051191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5197" y="552117"/>
            <a:ext cx="678409" cy="641347"/>
          </a:xfrm>
          <a:custGeom>
            <a:avLst/>
            <a:gdLst/>
            <a:ahLst/>
            <a:cxnLst/>
            <a:rect l="l" t="t" r="r" b="b"/>
            <a:pathLst>
              <a:path w="678409" h="641347">
                <a:moveTo>
                  <a:pt x="0" y="0"/>
                </a:moveTo>
                <a:lnTo>
                  <a:pt x="678408" y="0"/>
                </a:lnTo>
                <a:lnTo>
                  <a:pt x="678408" y="641346"/>
                </a:lnTo>
                <a:lnTo>
                  <a:pt x="0" y="64134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622297"/>
            <a:ext cx="546097" cy="495300"/>
          </a:xfrm>
          <a:custGeom>
            <a:avLst/>
            <a:gdLst/>
            <a:ahLst/>
            <a:cxnLst/>
            <a:rect l="l" t="t" r="r" b="b"/>
            <a:pathLst>
              <a:path w="546097" h="495300">
                <a:moveTo>
                  <a:pt x="0" y="0"/>
                </a:moveTo>
                <a:lnTo>
                  <a:pt x="546097" y="0"/>
                </a:lnTo>
                <a:lnTo>
                  <a:pt x="546097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2301" y="8405106"/>
            <a:ext cx="17603398" cy="3763788"/>
          </a:xfrm>
          <a:custGeom>
            <a:avLst/>
            <a:gdLst/>
            <a:ahLst/>
            <a:cxnLst/>
            <a:rect l="l" t="t" r="r" b="b"/>
            <a:pathLst>
              <a:path w="17603398" h="3763788">
                <a:moveTo>
                  <a:pt x="0" y="0"/>
                </a:moveTo>
                <a:lnTo>
                  <a:pt x="17603398" y="0"/>
                </a:lnTo>
                <a:lnTo>
                  <a:pt x="17603398" y="3763788"/>
                </a:lnTo>
                <a:lnTo>
                  <a:pt x="0" y="3763788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88856" y="276649"/>
            <a:ext cx="9361337" cy="191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2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Revenue Trends Overview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12785777" y="829008"/>
            <a:ext cx="964416" cy="577177"/>
          </a:xfrm>
          <a:custGeom>
            <a:avLst/>
            <a:gdLst/>
            <a:ahLst/>
            <a:cxnLst/>
            <a:rect l="l" t="t" r="r" b="b"/>
            <a:pathLst>
              <a:path w="964416" h="577177">
                <a:moveTo>
                  <a:pt x="0" y="0"/>
                </a:moveTo>
                <a:lnTo>
                  <a:pt x="964415" y="0"/>
                </a:lnTo>
                <a:lnTo>
                  <a:pt x="964415" y="577177"/>
                </a:lnTo>
                <a:lnTo>
                  <a:pt x="0" y="577177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388856" y="829008"/>
            <a:ext cx="964416" cy="577177"/>
          </a:xfrm>
          <a:custGeom>
            <a:avLst/>
            <a:gdLst/>
            <a:ahLst/>
            <a:cxnLst/>
            <a:rect l="l" t="t" r="r" b="b"/>
            <a:pathLst>
              <a:path w="964416" h="577177">
                <a:moveTo>
                  <a:pt x="0" y="0"/>
                </a:moveTo>
                <a:lnTo>
                  <a:pt x="964415" y="0"/>
                </a:lnTo>
                <a:lnTo>
                  <a:pt x="964415" y="577177"/>
                </a:lnTo>
                <a:lnTo>
                  <a:pt x="0" y="577177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76070" y="698564"/>
            <a:ext cx="1812712" cy="36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5"/>
              </a:lnSpc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StayTech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1654" y="2688976"/>
            <a:ext cx="11974123" cy="70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0"/>
              </a:lnSpc>
            </a:pPr>
            <a:r>
              <a:rPr lang="en-US" sz="5000">
                <a:solidFill>
                  <a:srgbClr val="99FFFF"/>
                </a:solidFill>
                <a:latin typeface="Gruppo"/>
                <a:ea typeface="Gruppo"/>
                <a:cs typeface="Gruppo"/>
                <a:sym typeface="Gruppo"/>
              </a:rPr>
              <a:t>Revenue Trends Over Time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6854" y="3579444"/>
            <a:ext cx="10644691" cy="525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Objective: Understand how revenue varies over months and years.</a:t>
            </a:r>
          </a:p>
          <a:p>
            <a:pPr algn="l">
              <a:lnSpc>
                <a:spcPts val="3776"/>
              </a:lnSpc>
            </a:pPr>
            <a:endParaRPr lang="en-US" sz="350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Analysis: </a:t>
            </a:r>
          </a:p>
          <a:p>
            <a:pPr algn="l">
              <a:lnSpc>
                <a:spcPts val="3776"/>
              </a:lnSpc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                     o Group revenue data by month and year.</a:t>
            </a:r>
          </a:p>
          <a:p>
            <a:pPr algn="l">
              <a:lnSpc>
                <a:spcPts val="3776"/>
              </a:lnSpc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                     o Track performance over time to observe revenue peaks or declines.</a:t>
            </a:r>
          </a:p>
          <a:p>
            <a:pPr algn="l">
              <a:lnSpc>
                <a:spcPts val="3776"/>
              </a:lnSpc>
            </a:pPr>
            <a:endParaRPr lang="en-US" sz="350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Importance: Helps forecast future revenue trends and business planning.</a:t>
            </a:r>
          </a:p>
          <a:p>
            <a:pPr algn="l">
              <a:lnSpc>
                <a:spcPts val="3776"/>
              </a:lnSpc>
            </a:pPr>
            <a:endParaRPr lang="en-US" sz="350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="" xmlns:a16="http://schemas.microsoft.com/office/drawing/2014/main" id="{2C180A78-4526-A494-09CD-1C10E19F1DFF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rcRect l="-541" t="26826" r="541" b="25061"/>
          <a:stretch/>
        </p:blipFill>
        <p:spPr>
          <a:xfrm>
            <a:off x="11506200" y="2585108"/>
            <a:ext cx="6444665" cy="5453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796161" cy="10572840"/>
          </a:xfrm>
          <a:custGeom>
            <a:avLst/>
            <a:gdLst/>
            <a:ahLst/>
            <a:cxnLst/>
            <a:rect l="l" t="t" r="r" b="b"/>
            <a:pathLst>
              <a:path w="18796161" h="10572840">
                <a:moveTo>
                  <a:pt x="0" y="0"/>
                </a:moveTo>
                <a:lnTo>
                  <a:pt x="18796161" y="0"/>
                </a:lnTo>
                <a:lnTo>
                  <a:pt x="18796161" y="10572840"/>
                </a:lnTo>
                <a:lnTo>
                  <a:pt x="0" y="1057284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5197" y="552117"/>
            <a:ext cx="678409" cy="641347"/>
          </a:xfrm>
          <a:custGeom>
            <a:avLst/>
            <a:gdLst/>
            <a:ahLst/>
            <a:cxnLst/>
            <a:rect l="l" t="t" r="r" b="b"/>
            <a:pathLst>
              <a:path w="678409" h="641347">
                <a:moveTo>
                  <a:pt x="0" y="0"/>
                </a:moveTo>
                <a:lnTo>
                  <a:pt x="678408" y="0"/>
                </a:lnTo>
                <a:lnTo>
                  <a:pt x="678408" y="641346"/>
                </a:lnTo>
                <a:lnTo>
                  <a:pt x="0" y="64134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622297"/>
            <a:ext cx="546097" cy="495300"/>
          </a:xfrm>
          <a:custGeom>
            <a:avLst/>
            <a:gdLst/>
            <a:ahLst/>
            <a:cxnLst/>
            <a:rect l="l" t="t" r="r" b="b"/>
            <a:pathLst>
              <a:path w="546097" h="495300">
                <a:moveTo>
                  <a:pt x="0" y="0"/>
                </a:moveTo>
                <a:lnTo>
                  <a:pt x="546097" y="0"/>
                </a:lnTo>
                <a:lnTo>
                  <a:pt x="546097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2301" y="8405106"/>
            <a:ext cx="17603398" cy="3763788"/>
          </a:xfrm>
          <a:custGeom>
            <a:avLst/>
            <a:gdLst/>
            <a:ahLst/>
            <a:cxnLst/>
            <a:rect l="l" t="t" r="r" b="b"/>
            <a:pathLst>
              <a:path w="17603398" h="3763788">
                <a:moveTo>
                  <a:pt x="0" y="0"/>
                </a:moveTo>
                <a:lnTo>
                  <a:pt x="17603398" y="0"/>
                </a:lnTo>
                <a:lnTo>
                  <a:pt x="17603398" y="3763788"/>
                </a:lnTo>
                <a:lnTo>
                  <a:pt x="0" y="3763788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94292" y="276649"/>
            <a:ext cx="8550464" cy="191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2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Revenue Trends Line Chart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12785777" y="829008"/>
            <a:ext cx="964416" cy="577177"/>
          </a:xfrm>
          <a:custGeom>
            <a:avLst/>
            <a:gdLst/>
            <a:ahLst/>
            <a:cxnLst/>
            <a:rect l="l" t="t" r="r" b="b"/>
            <a:pathLst>
              <a:path w="964416" h="577177">
                <a:moveTo>
                  <a:pt x="0" y="0"/>
                </a:moveTo>
                <a:lnTo>
                  <a:pt x="964415" y="0"/>
                </a:lnTo>
                <a:lnTo>
                  <a:pt x="964415" y="577177"/>
                </a:lnTo>
                <a:lnTo>
                  <a:pt x="0" y="577177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388856" y="829008"/>
            <a:ext cx="964416" cy="577177"/>
          </a:xfrm>
          <a:custGeom>
            <a:avLst/>
            <a:gdLst/>
            <a:ahLst/>
            <a:cxnLst/>
            <a:rect l="l" t="t" r="r" b="b"/>
            <a:pathLst>
              <a:path w="964416" h="577177">
                <a:moveTo>
                  <a:pt x="0" y="0"/>
                </a:moveTo>
                <a:lnTo>
                  <a:pt x="964415" y="0"/>
                </a:lnTo>
                <a:lnTo>
                  <a:pt x="964415" y="577177"/>
                </a:lnTo>
                <a:lnTo>
                  <a:pt x="0" y="577177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76070" y="698564"/>
            <a:ext cx="1812712" cy="36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5"/>
              </a:lnSpc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StayTech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041475"/>
            <a:ext cx="11974123" cy="70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0"/>
              </a:lnSpc>
            </a:pPr>
            <a:r>
              <a:rPr lang="en-US" sz="5000">
                <a:solidFill>
                  <a:srgbClr val="99FFFF"/>
                </a:solidFill>
                <a:latin typeface="Gruppo"/>
                <a:ea typeface="Gruppo"/>
                <a:cs typeface="Gruppo"/>
                <a:sym typeface="Gruppo"/>
              </a:rPr>
              <a:t>Monthly Revenue Trends by Year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5197" y="4019683"/>
            <a:ext cx="16294103" cy="382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Visualization: Line chart showing revenue trends month-by-month.</a:t>
            </a:r>
          </a:p>
          <a:p>
            <a:pPr algn="l">
              <a:lnSpc>
                <a:spcPts val="3776"/>
              </a:lnSpc>
            </a:pPr>
            <a:endParaRPr lang="en-US" sz="350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Key Insight: </a:t>
            </a:r>
          </a:p>
          <a:p>
            <a:pPr algn="l">
              <a:lnSpc>
                <a:spcPts val="3776"/>
              </a:lnSpc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                           o Comparison of revenue across different years.</a:t>
            </a:r>
          </a:p>
          <a:p>
            <a:pPr algn="l">
              <a:lnSpc>
                <a:spcPts val="3776"/>
              </a:lnSpc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                           o Highlights months with revenue peaks and declines.</a:t>
            </a:r>
          </a:p>
          <a:p>
            <a:pPr algn="l">
              <a:lnSpc>
                <a:spcPts val="3776"/>
              </a:lnSpc>
            </a:pPr>
            <a:endParaRPr lang="en-US" sz="350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Observation: Notable fluctuations due to seasons, events, or promotions.</a:t>
            </a:r>
          </a:p>
          <a:p>
            <a:pPr algn="l">
              <a:lnSpc>
                <a:spcPts val="3776"/>
              </a:lnSpc>
            </a:pPr>
            <a:endParaRPr lang="en-US" sz="350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64200" cy="10377421"/>
          </a:xfrm>
          <a:custGeom>
            <a:avLst/>
            <a:gdLst/>
            <a:ahLst/>
            <a:cxnLst/>
            <a:rect l="l" t="t" r="r" b="b"/>
            <a:pathLst>
              <a:path w="18213524" h="10245107">
                <a:moveTo>
                  <a:pt x="0" y="0"/>
                </a:moveTo>
                <a:lnTo>
                  <a:pt x="18213524" y="0"/>
                </a:lnTo>
                <a:lnTo>
                  <a:pt x="18213524" y="10245107"/>
                </a:lnTo>
                <a:lnTo>
                  <a:pt x="0" y="1024510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5197" y="552117"/>
            <a:ext cx="678409" cy="641347"/>
          </a:xfrm>
          <a:custGeom>
            <a:avLst/>
            <a:gdLst/>
            <a:ahLst/>
            <a:cxnLst/>
            <a:rect l="l" t="t" r="r" b="b"/>
            <a:pathLst>
              <a:path w="678409" h="641347">
                <a:moveTo>
                  <a:pt x="0" y="0"/>
                </a:moveTo>
                <a:lnTo>
                  <a:pt x="678408" y="0"/>
                </a:lnTo>
                <a:lnTo>
                  <a:pt x="678408" y="641346"/>
                </a:lnTo>
                <a:lnTo>
                  <a:pt x="0" y="64134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622297"/>
            <a:ext cx="546097" cy="495300"/>
          </a:xfrm>
          <a:custGeom>
            <a:avLst/>
            <a:gdLst/>
            <a:ahLst/>
            <a:cxnLst/>
            <a:rect l="l" t="t" r="r" b="b"/>
            <a:pathLst>
              <a:path w="546097" h="495300">
                <a:moveTo>
                  <a:pt x="0" y="0"/>
                </a:moveTo>
                <a:lnTo>
                  <a:pt x="546097" y="0"/>
                </a:lnTo>
                <a:lnTo>
                  <a:pt x="546097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2301" y="8405106"/>
            <a:ext cx="17603398" cy="3763788"/>
          </a:xfrm>
          <a:custGeom>
            <a:avLst/>
            <a:gdLst/>
            <a:ahLst/>
            <a:cxnLst/>
            <a:rect l="l" t="t" r="r" b="b"/>
            <a:pathLst>
              <a:path w="17603398" h="3763788">
                <a:moveTo>
                  <a:pt x="0" y="0"/>
                </a:moveTo>
                <a:lnTo>
                  <a:pt x="17603398" y="0"/>
                </a:lnTo>
                <a:lnTo>
                  <a:pt x="17603398" y="3763788"/>
                </a:lnTo>
                <a:lnTo>
                  <a:pt x="0" y="3763788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71064" y="276649"/>
            <a:ext cx="8473692" cy="191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2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Top Products Overview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12380340" y="829008"/>
            <a:ext cx="964416" cy="577177"/>
          </a:xfrm>
          <a:custGeom>
            <a:avLst/>
            <a:gdLst/>
            <a:ahLst/>
            <a:cxnLst/>
            <a:rect l="l" t="t" r="r" b="b"/>
            <a:pathLst>
              <a:path w="964416" h="577177">
                <a:moveTo>
                  <a:pt x="0" y="0"/>
                </a:moveTo>
                <a:lnTo>
                  <a:pt x="964416" y="0"/>
                </a:lnTo>
                <a:lnTo>
                  <a:pt x="964416" y="577177"/>
                </a:lnTo>
                <a:lnTo>
                  <a:pt x="0" y="577177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871064" y="829008"/>
            <a:ext cx="964416" cy="577177"/>
          </a:xfrm>
          <a:custGeom>
            <a:avLst/>
            <a:gdLst/>
            <a:ahLst/>
            <a:cxnLst/>
            <a:rect l="l" t="t" r="r" b="b"/>
            <a:pathLst>
              <a:path w="964416" h="577177">
                <a:moveTo>
                  <a:pt x="0" y="0"/>
                </a:moveTo>
                <a:lnTo>
                  <a:pt x="964415" y="0"/>
                </a:lnTo>
                <a:lnTo>
                  <a:pt x="964415" y="577177"/>
                </a:lnTo>
                <a:lnTo>
                  <a:pt x="0" y="577177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76070" y="698564"/>
            <a:ext cx="1812712" cy="36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5"/>
              </a:lnSpc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StayTech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041475"/>
            <a:ext cx="8115300" cy="70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0"/>
              </a:lnSpc>
            </a:pPr>
            <a:r>
              <a:rPr lang="en-US" sz="5000">
                <a:solidFill>
                  <a:srgbClr val="99FFFF"/>
                </a:solidFill>
                <a:latin typeface="Gruppo"/>
                <a:ea typeface="Gruppo"/>
                <a:cs typeface="Gruppo"/>
                <a:sym typeface="Gruppo"/>
              </a:rPr>
              <a:t>Identifying Top Products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5197" y="4019683"/>
            <a:ext cx="9753724" cy="477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Objective: Analyze the top-performing products in terms of sales and revenue.</a:t>
            </a:r>
          </a:p>
          <a:p>
            <a:pPr algn="l">
              <a:lnSpc>
                <a:spcPts val="3776"/>
              </a:lnSpc>
            </a:pPr>
            <a:endParaRPr lang="en-US" sz="350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Grouping: Sales and revenue grouped by product name.</a:t>
            </a:r>
          </a:p>
          <a:p>
            <a:pPr algn="l">
              <a:lnSpc>
                <a:spcPts val="3776"/>
              </a:lnSpc>
            </a:pPr>
            <a:endParaRPr lang="en-US" sz="350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Importance: Helps identify best-sellers and high-revenue generators for strategic focus.</a:t>
            </a:r>
          </a:p>
          <a:p>
            <a:pPr algn="l">
              <a:lnSpc>
                <a:spcPts val="3776"/>
              </a:lnSpc>
            </a:pPr>
            <a:endParaRPr lang="en-US" sz="350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="" xmlns:a16="http://schemas.microsoft.com/office/drawing/2014/main" id="{58627A21-9133-DF1A-8EEF-8347CF6F5578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rcRect t="28437" b="25828"/>
          <a:stretch/>
        </p:blipFill>
        <p:spPr>
          <a:xfrm>
            <a:off x="11027928" y="2752420"/>
            <a:ext cx="6231372" cy="52866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13524" h="10245107">
                <a:moveTo>
                  <a:pt x="0" y="0"/>
                </a:moveTo>
                <a:lnTo>
                  <a:pt x="18213524" y="0"/>
                </a:lnTo>
                <a:lnTo>
                  <a:pt x="18213524" y="10245107"/>
                </a:lnTo>
                <a:lnTo>
                  <a:pt x="0" y="1024510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5197" y="552117"/>
            <a:ext cx="678409" cy="641347"/>
          </a:xfrm>
          <a:custGeom>
            <a:avLst/>
            <a:gdLst/>
            <a:ahLst/>
            <a:cxnLst/>
            <a:rect l="l" t="t" r="r" b="b"/>
            <a:pathLst>
              <a:path w="678409" h="641347">
                <a:moveTo>
                  <a:pt x="0" y="0"/>
                </a:moveTo>
                <a:lnTo>
                  <a:pt x="678408" y="0"/>
                </a:lnTo>
                <a:lnTo>
                  <a:pt x="678408" y="641346"/>
                </a:lnTo>
                <a:lnTo>
                  <a:pt x="0" y="64134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622297"/>
            <a:ext cx="546097" cy="495300"/>
          </a:xfrm>
          <a:custGeom>
            <a:avLst/>
            <a:gdLst/>
            <a:ahLst/>
            <a:cxnLst/>
            <a:rect l="l" t="t" r="r" b="b"/>
            <a:pathLst>
              <a:path w="546097" h="495300">
                <a:moveTo>
                  <a:pt x="0" y="0"/>
                </a:moveTo>
                <a:lnTo>
                  <a:pt x="546097" y="0"/>
                </a:lnTo>
                <a:lnTo>
                  <a:pt x="546097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2301" y="8405106"/>
            <a:ext cx="17603398" cy="3763788"/>
          </a:xfrm>
          <a:custGeom>
            <a:avLst/>
            <a:gdLst/>
            <a:ahLst/>
            <a:cxnLst/>
            <a:rect l="l" t="t" r="r" b="b"/>
            <a:pathLst>
              <a:path w="17603398" h="3763788">
                <a:moveTo>
                  <a:pt x="0" y="0"/>
                </a:moveTo>
                <a:lnTo>
                  <a:pt x="17603398" y="0"/>
                </a:lnTo>
                <a:lnTo>
                  <a:pt x="17603398" y="3763788"/>
                </a:lnTo>
                <a:lnTo>
                  <a:pt x="0" y="3763788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89362" y="583373"/>
            <a:ext cx="7509277" cy="97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2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Top 10 Products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12520615" y="829008"/>
            <a:ext cx="964416" cy="577177"/>
          </a:xfrm>
          <a:custGeom>
            <a:avLst/>
            <a:gdLst/>
            <a:ahLst/>
            <a:cxnLst/>
            <a:rect l="l" t="t" r="r" b="b"/>
            <a:pathLst>
              <a:path w="964416" h="577177">
                <a:moveTo>
                  <a:pt x="0" y="0"/>
                </a:moveTo>
                <a:lnTo>
                  <a:pt x="964416" y="0"/>
                </a:lnTo>
                <a:lnTo>
                  <a:pt x="964416" y="577177"/>
                </a:lnTo>
                <a:lnTo>
                  <a:pt x="0" y="577177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856352" y="829008"/>
            <a:ext cx="964416" cy="577177"/>
          </a:xfrm>
          <a:custGeom>
            <a:avLst/>
            <a:gdLst/>
            <a:ahLst/>
            <a:cxnLst/>
            <a:rect l="l" t="t" r="r" b="b"/>
            <a:pathLst>
              <a:path w="964416" h="577177">
                <a:moveTo>
                  <a:pt x="0" y="0"/>
                </a:moveTo>
                <a:lnTo>
                  <a:pt x="964416" y="0"/>
                </a:lnTo>
                <a:lnTo>
                  <a:pt x="964416" y="577177"/>
                </a:lnTo>
                <a:lnTo>
                  <a:pt x="0" y="577177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76070" y="698564"/>
            <a:ext cx="1812712" cy="36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5"/>
              </a:lnSpc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StayTech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05950" y="2333374"/>
            <a:ext cx="3929943" cy="70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0"/>
              </a:lnSpc>
            </a:pPr>
            <a:r>
              <a:rPr lang="en-US" sz="5000">
                <a:solidFill>
                  <a:srgbClr val="99FFFF"/>
                </a:solidFill>
                <a:latin typeface="Gruppo"/>
                <a:ea typeface="Gruppo"/>
                <a:cs typeface="Gruppo"/>
                <a:sym typeface="Gruppo"/>
              </a:rPr>
              <a:t>By Revenue: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86875" y="3295764"/>
            <a:ext cx="8370713" cy="477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Visualization: Bar chart displaying the top 10 products by total revenue</a:t>
            </a:r>
          </a:p>
          <a:p>
            <a:pPr algn="l">
              <a:lnSpc>
                <a:spcPts val="3776"/>
              </a:lnSpc>
            </a:pPr>
            <a:endParaRPr lang="en-US" sz="3500" dirty="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Key Insight: Products contributing the most revenue, which may differ from top sales.</a:t>
            </a:r>
          </a:p>
          <a:p>
            <a:pPr algn="l">
              <a:lnSpc>
                <a:spcPts val="3776"/>
              </a:lnSpc>
            </a:pPr>
            <a:endParaRPr lang="en-US" sz="3500" dirty="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Observation: High-revenue products may have higher prices or margins.</a:t>
            </a:r>
          </a:p>
          <a:p>
            <a:pPr algn="l">
              <a:lnSpc>
                <a:spcPts val="3776"/>
              </a:lnSpc>
            </a:pPr>
            <a:endParaRPr lang="en-US" sz="3500" dirty="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41372" y="2333374"/>
            <a:ext cx="3309315" cy="70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0"/>
              </a:lnSpc>
            </a:pPr>
            <a:r>
              <a:rPr lang="en-US" sz="5000">
                <a:solidFill>
                  <a:srgbClr val="99FFFF"/>
                </a:solidFill>
                <a:latin typeface="Gruppo"/>
                <a:ea typeface="Gruppo"/>
                <a:cs typeface="Gruppo"/>
                <a:sym typeface="Gruppo"/>
              </a:rPr>
              <a:t>By Sales: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8526" y="3311581"/>
            <a:ext cx="7921827" cy="525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Visualization: Bar chart showcasing the top 10 products by total sales volume.</a:t>
            </a:r>
          </a:p>
          <a:p>
            <a:pPr algn="l">
              <a:lnSpc>
                <a:spcPts val="3776"/>
              </a:lnSpc>
            </a:pPr>
            <a:endParaRPr lang="en-US" sz="350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Key Insight: Products that generate the highest sales volume.</a:t>
            </a:r>
          </a:p>
          <a:p>
            <a:pPr algn="l">
              <a:lnSpc>
                <a:spcPts val="3776"/>
              </a:lnSpc>
            </a:pPr>
            <a:endParaRPr lang="en-US" sz="350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Observation: Identify which products are consistently popular with customers.</a:t>
            </a:r>
          </a:p>
          <a:p>
            <a:pPr algn="l">
              <a:lnSpc>
                <a:spcPts val="3776"/>
              </a:lnSpc>
            </a:pPr>
            <a:endParaRPr lang="en-US" sz="350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77421"/>
          </a:xfrm>
          <a:custGeom>
            <a:avLst/>
            <a:gdLst/>
            <a:ahLst/>
            <a:cxnLst/>
            <a:rect l="l" t="t" r="r" b="b"/>
            <a:pathLst>
              <a:path w="18213524" h="10245107">
                <a:moveTo>
                  <a:pt x="0" y="0"/>
                </a:moveTo>
                <a:lnTo>
                  <a:pt x="18213524" y="0"/>
                </a:lnTo>
                <a:lnTo>
                  <a:pt x="18213524" y="10245107"/>
                </a:lnTo>
                <a:lnTo>
                  <a:pt x="0" y="1024510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5197" y="552117"/>
            <a:ext cx="678409" cy="641347"/>
          </a:xfrm>
          <a:custGeom>
            <a:avLst/>
            <a:gdLst/>
            <a:ahLst/>
            <a:cxnLst/>
            <a:rect l="l" t="t" r="r" b="b"/>
            <a:pathLst>
              <a:path w="678409" h="641347">
                <a:moveTo>
                  <a:pt x="0" y="0"/>
                </a:moveTo>
                <a:lnTo>
                  <a:pt x="678408" y="0"/>
                </a:lnTo>
                <a:lnTo>
                  <a:pt x="678408" y="641346"/>
                </a:lnTo>
                <a:lnTo>
                  <a:pt x="0" y="64134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622297"/>
            <a:ext cx="546097" cy="495300"/>
          </a:xfrm>
          <a:custGeom>
            <a:avLst/>
            <a:gdLst/>
            <a:ahLst/>
            <a:cxnLst/>
            <a:rect l="l" t="t" r="r" b="b"/>
            <a:pathLst>
              <a:path w="546097" h="495300">
                <a:moveTo>
                  <a:pt x="0" y="0"/>
                </a:moveTo>
                <a:lnTo>
                  <a:pt x="546097" y="0"/>
                </a:lnTo>
                <a:lnTo>
                  <a:pt x="546097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2301" y="8405106"/>
            <a:ext cx="17603398" cy="3763788"/>
          </a:xfrm>
          <a:custGeom>
            <a:avLst/>
            <a:gdLst/>
            <a:ahLst/>
            <a:cxnLst/>
            <a:rect l="l" t="t" r="r" b="b"/>
            <a:pathLst>
              <a:path w="17603398" h="3763788">
                <a:moveTo>
                  <a:pt x="0" y="0"/>
                </a:moveTo>
                <a:lnTo>
                  <a:pt x="17603398" y="0"/>
                </a:lnTo>
                <a:lnTo>
                  <a:pt x="17603398" y="3763788"/>
                </a:lnTo>
                <a:lnTo>
                  <a:pt x="0" y="3763788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71064" y="276649"/>
            <a:ext cx="8473692" cy="191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2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Conclusion &amp; Recommendations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12862548" y="829008"/>
            <a:ext cx="964416" cy="577177"/>
          </a:xfrm>
          <a:custGeom>
            <a:avLst/>
            <a:gdLst/>
            <a:ahLst/>
            <a:cxnLst/>
            <a:rect l="l" t="t" r="r" b="b"/>
            <a:pathLst>
              <a:path w="964416" h="577177">
                <a:moveTo>
                  <a:pt x="0" y="0"/>
                </a:moveTo>
                <a:lnTo>
                  <a:pt x="964416" y="0"/>
                </a:lnTo>
                <a:lnTo>
                  <a:pt x="964416" y="577177"/>
                </a:lnTo>
                <a:lnTo>
                  <a:pt x="0" y="577177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388856" y="829008"/>
            <a:ext cx="964416" cy="577177"/>
          </a:xfrm>
          <a:custGeom>
            <a:avLst/>
            <a:gdLst/>
            <a:ahLst/>
            <a:cxnLst/>
            <a:rect l="l" t="t" r="r" b="b"/>
            <a:pathLst>
              <a:path w="964416" h="577177">
                <a:moveTo>
                  <a:pt x="0" y="0"/>
                </a:moveTo>
                <a:lnTo>
                  <a:pt x="964415" y="0"/>
                </a:lnTo>
                <a:lnTo>
                  <a:pt x="964415" y="577177"/>
                </a:lnTo>
                <a:lnTo>
                  <a:pt x="0" y="577177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76070" y="698564"/>
            <a:ext cx="1812712" cy="36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5"/>
              </a:lnSpc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StayTech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3650" y="2756695"/>
            <a:ext cx="11974123" cy="70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0"/>
              </a:lnSpc>
            </a:pPr>
            <a:r>
              <a:rPr lang="en-US" sz="5000">
                <a:solidFill>
                  <a:srgbClr val="99FFFF"/>
                </a:solidFill>
                <a:latin typeface="Gruppo"/>
                <a:ea typeface="Gruppo"/>
                <a:cs typeface="Gruppo"/>
                <a:sym typeface="Gruppo"/>
              </a:rPr>
              <a:t>Summary of Findings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3650" y="3499014"/>
            <a:ext cx="16475650" cy="192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Seasonal Patterns: Identify key months for peak sales and revenue.</a:t>
            </a:r>
          </a:p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Revenue Trends: Track yearly trends to plan for sales fluctuations.</a:t>
            </a:r>
          </a:p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Top Products: Focus on promoting high-revenue and high-sales products.</a:t>
            </a:r>
          </a:p>
          <a:p>
            <a:pPr algn="l">
              <a:lnSpc>
                <a:spcPts val="3776"/>
              </a:lnSpc>
            </a:pPr>
            <a:endParaRPr lang="en-US" sz="350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83650" y="5609476"/>
            <a:ext cx="11974123" cy="70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0"/>
              </a:lnSpc>
            </a:pPr>
            <a:r>
              <a:rPr lang="en-US" sz="5000">
                <a:solidFill>
                  <a:srgbClr val="99FFFF"/>
                </a:solidFill>
                <a:latin typeface="Gruppo"/>
                <a:ea typeface="Gruppo"/>
                <a:cs typeface="Gruppo"/>
                <a:sym typeface="Gruppo"/>
              </a:rPr>
              <a:t>Recomendations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3650" y="6551819"/>
            <a:ext cx="16475650" cy="192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Optimize inventory for high-demand months.</a:t>
            </a:r>
          </a:p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Focus marketing efforts on top-selling products during peak seasons.</a:t>
            </a:r>
          </a:p>
          <a:p>
            <a:pPr marL="755651" lvl="1" indent="-377825" algn="l">
              <a:lnSpc>
                <a:spcPts val="3776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Analyze underperforming products for potential improvements.</a:t>
            </a:r>
          </a:p>
          <a:p>
            <a:pPr algn="l">
              <a:lnSpc>
                <a:spcPts val="3776"/>
              </a:lnSpc>
            </a:pPr>
            <a:endParaRPr lang="en-US" sz="3500">
              <a:solidFill>
                <a:srgbClr val="FFFFFF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470</Words>
  <Application>Microsoft Office PowerPoint</Application>
  <PresentationFormat>Custom</PresentationFormat>
  <Paragraphs>93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Gruppo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SEASONAL SALES PATTERNS.pdf</dc:title>
  <dc:creator>Akshat Bansal</dc:creator>
  <cp:lastModifiedBy>admin</cp:lastModifiedBy>
  <cp:revision>7</cp:revision>
  <dcterms:created xsi:type="dcterms:W3CDTF">2006-08-16T00:00:00Z</dcterms:created>
  <dcterms:modified xsi:type="dcterms:W3CDTF">2024-11-30T13:16:07Z</dcterms:modified>
  <dc:identifier>DAGX3F7q49o</dc:identifier>
</cp:coreProperties>
</file>